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 id="260" r:id="rId6"/>
    <p:sldId id="264" r:id="rId7"/>
    <p:sldId id="265" r:id="rId8"/>
    <p:sldId id="266" r:id="rId9"/>
    <p:sldId id="267" r:id="rId10"/>
    <p:sldId id="271" r:id="rId11"/>
    <p:sldId id="272"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5E1695-64D4-4CB2-9B8F-D5A119FAAB7A}"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E1695-64D4-4CB2-9B8F-D5A119FAAB7A}"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E1695-64D4-4CB2-9B8F-D5A119FAAB7A}"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E1695-64D4-4CB2-9B8F-D5A119FAAB7A}"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5E1695-64D4-4CB2-9B8F-D5A119FAAB7A}"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5E1695-64D4-4CB2-9B8F-D5A119FAAB7A}"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5E1695-64D4-4CB2-9B8F-D5A119FAAB7A}" type="datetimeFigureOut">
              <a:rPr lang="en-US" smtClean="0"/>
              <a:pPr/>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5E1695-64D4-4CB2-9B8F-D5A119FAAB7A}" type="datetimeFigureOut">
              <a:rPr lang="en-US" smtClean="0"/>
              <a:pPr/>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E1695-64D4-4CB2-9B8F-D5A119FAAB7A}" type="datetimeFigureOut">
              <a:rPr lang="en-US" smtClean="0"/>
              <a:pPr/>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5E1695-64D4-4CB2-9B8F-D5A119FAAB7A}"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5E1695-64D4-4CB2-9B8F-D5A119FAAB7A}"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109599-F963-460C-A2FC-3F700BC195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E1695-64D4-4CB2-9B8F-D5A119FAAB7A}" type="datetimeFigureOut">
              <a:rPr lang="en-US" smtClean="0"/>
              <a:pPr/>
              <a:t>3/30/2020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109599-F963-460C-A2FC-3F700BC195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mage.slidesharecdn.com/representingrealnumbersonnumberlinebysuccessivemagnificationpptbyishadesai9th-erollno-170603035813/95/representing-real-numbers-on-number-line-by-successive-magnification-3-638.jpg?cb=1496462482" TargetMode="External"/><Relationship Id="rId2" Type="http://schemas.openxmlformats.org/officeDocument/2006/relationships/hyperlink" Target="https://image.slidesharecdn.com/representingrealnumbersonnumberlinebysuccessivemagnificationpptbyishadesai9th-erollno-170603035813/95/representing-real-numbers-on-number-line-by-successive-magnification-2-638.jpg?cb=149646248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ge.slidesharecdn.com/representingrealnumbersonnumberlinebysuccessivemagnificationpptbyishadesai9th-erollno-170603035813/95/representing-real-numbers-on-number-line-by-successive-magnification-6-638.jpg?cb=1496462482" TargetMode="External"/><Relationship Id="rId2" Type="http://schemas.openxmlformats.org/officeDocument/2006/relationships/hyperlink" Target="https://image.slidesharecdn.com/representingrealnumbersonnumberlinebysuccessivemagnificationpptbyishadesai9th-erollno-170603035813/95/representing-real-numbers-on-number-line-by-successive-magnification-5-638.jpg?cb=1496462482" TargetMode="External"/><Relationship Id="rId1" Type="http://schemas.openxmlformats.org/officeDocument/2006/relationships/slideLayout" Target="../slideLayouts/slideLayout2.xml"/><Relationship Id="rId4" Type="http://schemas.openxmlformats.org/officeDocument/2006/relationships/hyperlink" Target="https://image.slidesharecdn.com/representingrealnumbersonnumberlinebysuccessivemagnificationpptbyishadesai9th-erollno-170603035813/95/representing-real-numbers-on-number-line-by-successive-magnification-7-638.jpg?cb=149646248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image.slidesharecdn.com/representingrealnumbersonnumberlinebysuccessivemagnificationpptbyishadesai9th-erollno-170603035813/95/representing-real-numbers-on-number-line-by-successive-magnification-10-638.jpg?cb=1496462482" TargetMode="External"/><Relationship Id="rId2" Type="http://schemas.openxmlformats.org/officeDocument/2006/relationships/hyperlink" Target="https://image.slidesharecdn.com/representingrealnumbersonnumberlinebysuccessivemagnificationpptbyishadesai9th-erollno-170603035813/95/representing-real-numbers-on-number-line-by-successive-magnification-9-638.jpg?cb=149646248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Sainik</a:t>
            </a:r>
            <a:r>
              <a:rPr lang="en-US" dirty="0" smtClean="0"/>
              <a:t> School </a:t>
            </a:r>
            <a:r>
              <a:rPr lang="en-US" dirty="0" err="1" smtClean="0"/>
              <a:t>Gopalganj</a:t>
            </a:r>
            <a:endParaRPr lang="en-US" dirty="0"/>
          </a:p>
        </p:txBody>
      </p:sp>
      <p:sp>
        <p:nvSpPr>
          <p:cNvPr id="3" name="Subtitle 2"/>
          <p:cNvSpPr>
            <a:spLocks noGrp="1"/>
          </p:cNvSpPr>
          <p:nvPr>
            <p:ph type="subTitle" idx="1"/>
          </p:nvPr>
        </p:nvSpPr>
        <p:spPr/>
        <p:txBody>
          <a:bodyPr/>
          <a:lstStyle/>
          <a:p>
            <a:r>
              <a:rPr lang="en-US" dirty="0" smtClean="0"/>
              <a:t>Chapter One </a:t>
            </a:r>
          </a:p>
          <a:p>
            <a:r>
              <a:rPr lang="en-US" dirty="0" smtClean="0"/>
              <a:t>Class IX</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noChangeArrowheads="1"/>
          </p:cNvPicPr>
          <p:nvPr/>
        </p:nvPicPr>
        <p:blipFill>
          <a:blip r:embed="rId2" cstate="print"/>
          <a:srcRect/>
          <a:stretch>
            <a:fillRect/>
          </a:stretch>
        </p:blipFill>
        <p:spPr bwMode="auto">
          <a:xfrm flipV="1">
            <a:off x="457200" y="1524000"/>
            <a:ext cx="8153399" cy="4572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457200" y="1642826"/>
            <a:ext cx="8305800" cy="452937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en-US" sz="4400" dirty="0" smtClean="0"/>
              <a:t>Thank you </a:t>
            </a:r>
            <a:endParaRPr lang="en-US"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95400"/>
          </a:xfrm>
        </p:spPr>
        <p:txBody>
          <a:bodyPr>
            <a:noAutofit/>
          </a:bodyPr>
          <a:lstStyle/>
          <a:p>
            <a:r>
              <a:rPr lang="en-US" sz="2800" dirty="0" smtClean="0"/>
              <a:t> </a:t>
            </a:r>
            <a:r>
              <a:rPr lang="en-US" sz="2800" b="1" dirty="0" smtClean="0">
                <a:solidFill>
                  <a:srgbClr val="FF0000"/>
                </a:solidFill>
              </a:rPr>
              <a:t>Representing real numbers on number line by successive magnifica</a:t>
            </a:r>
            <a:r>
              <a:rPr lang="en-US" sz="2800" dirty="0" smtClean="0">
                <a:solidFill>
                  <a:srgbClr val="FF0000"/>
                </a:solidFill>
              </a:rPr>
              <a:t>tion</a:t>
            </a:r>
            <a:r>
              <a:rPr lang="en-US" sz="2800" dirty="0" smtClean="0"/>
              <a:t/>
            </a:r>
            <a:br>
              <a:rPr lang="en-US" sz="2800" dirty="0" smtClean="0"/>
            </a:br>
            <a:endParaRPr lang="en-US" sz="2800" dirty="0"/>
          </a:p>
        </p:txBody>
      </p:sp>
      <p:sp>
        <p:nvSpPr>
          <p:cNvPr id="3" name="Content Placeholder 2"/>
          <p:cNvSpPr>
            <a:spLocks noGrp="1"/>
          </p:cNvSpPr>
          <p:nvPr>
            <p:ph idx="1"/>
          </p:nvPr>
        </p:nvSpPr>
        <p:spPr>
          <a:xfrm>
            <a:off x="228600" y="1600200"/>
            <a:ext cx="8686800" cy="4525963"/>
          </a:xfrm>
        </p:spPr>
        <p:txBody>
          <a:bodyPr>
            <a:normAutofit fontScale="70000" lnSpcReduction="20000"/>
          </a:bodyPr>
          <a:lstStyle/>
          <a:p>
            <a:pPr>
              <a:buNone/>
            </a:pPr>
            <a:r>
              <a:rPr lang="en-US" dirty="0" smtClean="0"/>
              <a:t>1</a:t>
            </a:r>
            <a:r>
              <a:rPr lang="en-US" dirty="0"/>
              <a:t>. Representing Real Numbers on the Number Line by Successive </a:t>
            </a:r>
            <a:r>
              <a:rPr lang="en-US" dirty="0" smtClean="0"/>
              <a:t>Magnification.</a:t>
            </a:r>
          </a:p>
          <a:p>
            <a:endParaRPr lang="en-US" dirty="0"/>
          </a:p>
          <a:p>
            <a:pPr>
              <a:buNone/>
            </a:pPr>
            <a:r>
              <a:rPr lang="en-US" dirty="0">
                <a:hlinkClick r:id="rId2" tooltip="NUMBER LINE&#10;• In mathematics, a number line is a picture of..."/>
              </a:rPr>
              <a:t>2. </a:t>
            </a:r>
            <a:r>
              <a:rPr lang="en-US" dirty="0"/>
              <a:t>NUMBER LINE • In mathematics, a number line is a picture of a straight line on which every point is assumed to correspond to a real number and every real number to a point. 0 1 2 3 4 </a:t>
            </a:r>
            <a:r>
              <a:rPr lang="en-US" dirty="0" smtClean="0"/>
              <a:t>5-1-2-3-4-5</a:t>
            </a:r>
          </a:p>
          <a:p>
            <a:endParaRPr lang="en-US" dirty="0"/>
          </a:p>
          <a:p>
            <a:pPr>
              <a:buNone/>
            </a:pPr>
            <a:r>
              <a:rPr lang="en-US" dirty="0">
                <a:hlinkClick r:id="rId3" tooltip="WHAT IS SUCCESSIVE&#10;MAGNIFICATION?&#10;• The process of visualiz..."/>
              </a:rPr>
              <a:t>3. </a:t>
            </a:r>
            <a:r>
              <a:rPr lang="en-US" dirty="0"/>
              <a:t>WHAT IS SUCCESSIVE MAGNIFICATION? • The process of visualization and representation of real numbers on the number line through magnifying glass is known as successive magnification. 0 1 2 3 4 5-1-2-3-4-5 • Basic Number Line :- • Suppose we want to magnify the portion between 1 and 2:- 0 1 2 3 4 5-1-2-3-4-5 • Magnification:- 1 21.51.1 1.2 1.3 1.4 1.6 1.7 1.8</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Representing real numbers on number line by successive magnifica</a:t>
            </a:r>
            <a:r>
              <a:rPr lang="en-US" sz="2800" dirty="0" smtClean="0">
                <a:solidFill>
                  <a:srgbClr val="FF0000"/>
                </a:solidFill>
              </a:rPr>
              <a:t>tion</a:t>
            </a:r>
            <a:endParaRPr lang="en-US" sz="2800"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r>
              <a:rPr lang="en-US" dirty="0"/>
              <a:t>PROCEDURE • To represent 5.2316 on a number line :- • Step 1 :- locate the range of the number. 0 5 The number lies between 5 and 6 -3-6 1 2 3 4 6 7 8-1-2-4-5-7-8 </a:t>
            </a:r>
          </a:p>
          <a:p>
            <a:endParaRPr lang="en-US" dirty="0"/>
          </a:p>
          <a:p>
            <a:r>
              <a:rPr lang="en-US" dirty="0">
                <a:hlinkClick r:id="rId2" tooltip="• Step 2 :- Now let us look closely at the portion of&#10;numbe..."/>
              </a:rPr>
              <a:t>5. </a:t>
            </a:r>
            <a:r>
              <a:rPr lang="en-US" dirty="0"/>
              <a:t>• Step 2 :- Now let us look closely at the portion of number line between 5 and 6. Suppose we divide it into 10 equal parts and then mark first point to the right of 5 will represent 5.1, the second as 5.2 and so on. 5 6 5.1 5.2 5.3 5.4 5.5 5.6 5.7 5.8 5.9 Lies between 5.2 and 5.3 </a:t>
            </a:r>
            <a:endParaRPr lang="en-US" dirty="0" smtClean="0"/>
          </a:p>
          <a:p>
            <a:endParaRPr lang="en-US" dirty="0"/>
          </a:p>
          <a:p>
            <a:r>
              <a:rPr lang="en-US" dirty="0">
                <a:hlinkClick r:id="rId3" tooltip="• Step 3 :- Now let us magnify the portion which lies&#10;betwe..."/>
              </a:rPr>
              <a:t>6. </a:t>
            </a:r>
            <a:r>
              <a:rPr lang="en-US" dirty="0"/>
              <a:t>• Step 3 :- Now let us magnify the portion which lies between 5.2 and 5.3 . Again divide the line into 10 equal parts, the first mark will represent 5.21 and the second as 5.22 and so on. 5.2 5.3 5.255.21 5.22 5.23 5.24 5.26 5.27 5.28 5.29 Lies between 5.23 and 5.24 </a:t>
            </a:r>
            <a:endParaRPr lang="en-US" dirty="0" smtClean="0"/>
          </a:p>
          <a:p>
            <a:endParaRPr lang="en-US" dirty="0"/>
          </a:p>
          <a:p>
            <a:r>
              <a:rPr lang="en-US" dirty="0">
                <a:hlinkClick r:id="rId4" tooltip="• Step 4 :- Now let us magnify the portion which lies&#10;betwe..."/>
              </a:rPr>
              <a:t>7. </a:t>
            </a:r>
            <a:r>
              <a:rPr lang="en-US" dirty="0"/>
              <a:t>• Step 4 :- Now let us magnify the portion which lies between 5.23 and 5.24 , again divide the line into 10 equal parts, the first mark will represent 5.231 and the second as 5.232 and so on. 5.23 5.245.235 5.231 5.232 5.233 5.234 5.236 5.237 5.238 5.239 Lies between 5.231 and 5.232 </a:t>
            </a:r>
            <a:endParaRPr lang="en-US" dirty="0" smtClean="0"/>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Representing real numbers on number line by successive magnifica</a:t>
            </a:r>
            <a:r>
              <a:rPr lang="en-US" sz="2800" dirty="0" smtClean="0">
                <a:solidFill>
                  <a:srgbClr val="FF0000"/>
                </a:solidFill>
              </a:rPr>
              <a:t>tion</a:t>
            </a:r>
            <a:endParaRPr lang="en-US" sz="2800"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en-US" dirty="0"/>
              <a:t> Step 5 :- Now let us magnify the portion which lies between 5.231 and 5.232 , again divide the line into 10 equal parts, the first mark will represent 5.2311 and the second as 5.2312 and so on. 5.231 5.2325.23155.2311 5.2312 5.2313 5.2314 5.2316 5.2317 5.2318 5.2319 Finally the number 5.2316 lies in here. </a:t>
            </a:r>
            <a:endParaRPr lang="en-US" dirty="0" smtClean="0"/>
          </a:p>
          <a:p>
            <a:endParaRPr lang="en-US" dirty="0"/>
          </a:p>
          <a:p>
            <a:r>
              <a:rPr lang="en-US" dirty="0">
                <a:hlinkClick r:id="rId2" tooltip="SUMMARY&#10;• Each real number corresponds to exactly one point..."/>
              </a:rPr>
              <a:t>9. </a:t>
            </a:r>
            <a:r>
              <a:rPr lang="en-US" dirty="0"/>
              <a:t>SUMMARY • Each real number corresponds to exactly one point on the number line. • Every point on the number line represents a real number. • Infinite real numbers can be drawn on a number line. • The point on the line that is associated with a point on the number line is called the coordinate of the point</a:t>
            </a:r>
            <a:r>
              <a:rPr lang="en-US" dirty="0" smtClean="0"/>
              <a:t>.</a:t>
            </a:r>
          </a:p>
          <a:p>
            <a:endParaRPr lang="en-US" dirty="0"/>
          </a:p>
          <a:p>
            <a:r>
              <a:rPr lang="en-US" dirty="0">
                <a:hlinkClick r:id="rId3" tooltip="CONCLUSION :-&#10;In the light of the discussion above and visu..."/>
              </a:rPr>
              <a:t>10. </a:t>
            </a:r>
            <a:r>
              <a:rPr lang="en-US" dirty="0"/>
              <a:t>CONCLUSION :- In the light of the discussion above and </a:t>
            </a:r>
            <a:r>
              <a:rPr lang="en-US" dirty="0" err="1"/>
              <a:t>visualisation</a:t>
            </a:r>
            <a:r>
              <a:rPr lang="en-US" dirty="0"/>
              <a:t>, We can say that every real number is represented by a unique point on the number line. Further, every point on the number line represents one and only one real number.</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3100" b="1" dirty="0" smtClean="0"/>
              <a:t>Representing real numbers on number line by successive magnifica</a:t>
            </a:r>
            <a:r>
              <a:rPr lang="en-US" sz="3100" dirty="0" smtClean="0"/>
              <a:t>tion</a:t>
            </a:r>
            <a:endParaRPr lang="en-US" sz="3100" dirty="0"/>
          </a:p>
        </p:txBody>
      </p:sp>
      <p:pic>
        <p:nvPicPr>
          <p:cNvPr id="1026" name="Picture 2" descr="C:\Users\NDA\Desktop\MR1.jpg"/>
          <p:cNvPicPr>
            <a:picLocks noGrp="1" noChangeAspect="1" noChangeArrowheads="1"/>
          </p:cNvPicPr>
          <p:nvPr>
            <p:ph idx="1"/>
          </p:nvPr>
        </p:nvPicPr>
        <p:blipFill>
          <a:blip r:embed="rId2" cstate="print"/>
          <a:srcRect/>
          <a:stretch>
            <a:fillRect/>
          </a:stretch>
        </p:blipFill>
        <p:spPr bwMode="auto">
          <a:xfrm>
            <a:off x="457201" y="1600200"/>
            <a:ext cx="8077200" cy="452596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00200"/>
          </a:xfrm>
        </p:spPr>
        <p:txBody>
          <a:bodyPr>
            <a:normAutofit/>
          </a:bodyPr>
          <a:lstStyle/>
          <a:p>
            <a:r>
              <a:rPr lang="en-US" sz="3600" b="1" dirty="0" smtClean="0">
                <a:solidFill>
                  <a:srgbClr val="FF0000"/>
                </a:solidFill>
              </a:rPr>
              <a:t>How do you draw an irrational number?</a:t>
            </a:r>
            <a:r>
              <a:rPr lang="en-US" dirty="0" smtClean="0"/>
              <a:t/>
            </a:r>
            <a:br>
              <a:rPr lang="en-US" dirty="0" smtClean="0"/>
            </a:br>
            <a:endParaRPr lang="en-US" dirty="0"/>
          </a:p>
        </p:txBody>
      </p:sp>
      <p:sp>
        <p:nvSpPr>
          <p:cNvPr id="3" name="Content Placeholder 2"/>
          <p:cNvSpPr>
            <a:spLocks noGrp="1"/>
          </p:cNvSpPr>
          <p:nvPr>
            <p:ph idx="1"/>
          </p:nvPr>
        </p:nvSpPr>
        <p:spPr>
          <a:xfrm>
            <a:off x="457200" y="2743200"/>
            <a:ext cx="8229600" cy="3382963"/>
          </a:xfrm>
        </p:spPr>
        <p:txBody>
          <a:bodyPr/>
          <a:lstStyle/>
          <a:p>
            <a:r>
              <a:rPr lang="en-US" b="1" dirty="0" smtClean="0"/>
              <a:t>Who is </a:t>
            </a:r>
            <a:r>
              <a:rPr lang="en-US" b="1" dirty="0" err="1" smtClean="0"/>
              <a:t>Theodorus</a:t>
            </a:r>
            <a:r>
              <a:rPr lang="en-US" b="1" dirty="0" smtClean="0"/>
              <a:t> </a:t>
            </a:r>
            <a:r>
              <a:rPr lang="en-US" b="1" dirty="0"/>
              <a:t>off </a:t>
            </a:r>
            <a:r>
              <a:rPr lang="en-US" b="1" dirty="0" err="1"/>
              <a:t>Cyrrene</a:t>
            </a:r>
            <a:r>
              <a:rPr lang="en-US" b="1" dirty="0"/>
              <a:t>?</a:t>
            </a:r>
          </a:p>
          <a:p>
            <a:r>
              <a:rPr lang="en-US" b="1" dirty="0" smtClean="0"/>
              <a:t>Drawing the Wheel of </a:t>
            </a:r>
            <a:r>
              <a:rPr lang="en-US" b="1" dirty="0" err="1" smtClean="0"/>
              <a:t>Theodorus</a:t>
            </a:r>
            <a:endParaRPr lang="en-US" b="1" dirty="0"/>
          </a:p>
          <a:p>
            <a:r>
              <a:rPr lang="en-US" dirty="0" smtClean="0"/>
              <a:t> </a:t>
            </a:r>
            <a:r>
              <a:rPr lang="en-US" b="1" dirty="0" smtClean="0"/>
              <a:t>Math into Art</a:t>
            </a:r>
            <a:endParaRPr lang="en-US" b="1" dirty="0"/>
          </a:p>
          <a:p>
            <a:r>
              <a:rPr lang="en-US" b="1" dirty="0" smtClean="0"/>
              <a:t>What </a:t>
            </a:r>
            <a:r>
              <a:rPr lang="en-US" b="1" dirty="0"/>
              <a:t>can we </a:t>
            </a:r>
            <a:r>
              <a:rPr lang="en-US" b="1" dirty="0" smtClean="0"/>
              <a:t>learn from the Wheel of </a:t>
            </a:r>
            <a:r>
              <a:rPr lang="en-US" b="1" dirty="0" err="1" smtClean="0"/>
              <a:t>Theodorus</a:t>
            </a:r>
            <a:r>
              <a:rPr lang="en-US" b="1" dirty="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do you draw</a:t>
            </a:r>
            <a:br>
              <a:rPr lang="en-US" b="1" dirty="0" smtClean="0"/>
            </a:br>
            <a:r>
              <a:rPr lang="en-US" b="1" dirty="0" smtClean="0"/>
              <a:t>an irrational number?</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STEPS :</a:t>
            </a:r>
            <a:endParaRPr lang="en-US" dirty="0"/>
          </a:p>
          <a:p>
            <a:r>
              <a:rPr lang="en-US" dirty="0"/>
              <a:t>On the corner of your </a:t>
            </a:r>
            <a:r>
              <a:rPr lang="en-US" dirty="0" err="1" smtClean="0"/>
              <a:t>notecard,measure</a:t>
            </a:r>
            <a:r>
              <a:rPr lang="en-US" dirty="0" smtClean="0"/>
              <a:t> </a:t>
            </a:r>
            <a:r>
              <a:rPr lang="en-US" dirty="0"/>
              <a:t>one inch on each side</a:t>
            </a:r>
            <a:r>
              <a:rPr lang="en-US" dirty="0" smtClean="0"/>
              <a:t>.</a:t>
            </a:r>
          </a:p>
          <a:p>
            <a:r>
              <a:rPr lang="en-US" dirty="0"/>
              <a:t>Place the </a:t>
            </a:r>
            <a:r>
              <a:rPr lang="en-US" dirty="0" err="1"/>
              <a:t>notecard</a:t>
            </a:r>
            <a:r>
              <a:rPr lang="en-US" dirty="0"/>
              <a:t> in the </a:t>
            </a:r>
            <a:r>
              <a:rPr lang="en-US" dirty="0" smtClean="0"/>
              <a:t>CENTER of </a:t>
            </a:r>
            <a:r>
              <a:rPr lang="en-US" dirty="0"/>
              <a:t>your white paper. Trace </a:t>
            </a:r>
            <a:r>
              <a:rPr lang="en-US" dirty="0" smtClean="0"/>
              <a:t>the corner </a:t>
            </a:r>
            <a:r>
              <a:rPr lang="en-US" dirty="0"/>
              <a:t>of your paper so you </a:t>
            </a:r>
            <a:r>
              <a:rPr lang="en-US" dirty="0" smtClean="0"/>
              <a:t>create a </a:t>
            </a:r>
            <a:r>
              <a:rPr lang="en-US" dirty="0"/>
              <a:t>right angle</a:t>
            </a:r>
            <a:r>
              <a:rPr lang="en-US" dirty="0" smtClean="0"/>
              <a:t>.</a:t>
            </a:r>
          </a:p>
          <a:p>
            <a:r>
              <a:rPr lang="en-US" dirty="0"/>
              <a:t>Use your note card as a </a:t>
            </a:r>
            <a:r>
              <a:rPr lang="en-US" dirty="0" smtClean="0"/>
              <a:t>straight edge </a:t>
            </a:r>
            <a:r>
              <a:rPr lang="en-US" dirty="0"/>
              <a:t>and close off your right </a:t>
            </a:r>
            <a:r>
              <a:rPr lang="en-US" dirty="0" smtClean="0"/>
              <a:t>angle by </a:t>
            </a:r>
            <a:r>
              <a:rPr lang="en-US" dirty="0"/>
              <a:t>drawing the hypotenuse.</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FF0000"/>
                </a:solidFill>
              </a:rPr>
              <a:t>How do you draw an irrational number?</a:t>
            </a:r>
            <a:r>
              <a:rPr lang="en-US" sz="2800" dirty="0" smtClean="0">
                <a:solidFill>
                  <a:srgbClr val="FF0000"/>
                </a:solidFill>
              </a:rPr>
              <a:t/>
            </a:r>
            <a:br>
              <a:rPr lang="en-US" sz="2800" dirty="0" smtClean="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normAutofit/>
          </a:bodyPr>
          <a:lstStyle/>
          <a:p>
            <a:r>
              <a:rPr lang="en-US" dirty="0"/>
              <a:t>Now find the length of </a:t>
            </a:r>
            <a:r>
              <a:rPr lang="en-US" dirty="0" smtClean="0"/>
              <a:t>the hypotenuse </a:t>
            </a:r>
            <a:r>
              <a:rPr lang="en-US" dirty="0"/>
              <a:t>using the </a:t>
            </a:r>
            <a:r>
              <a:rPr lang="en-US" dirty="0" smtClean="0"/>
              <a:t>Pythagorean Theorem</a:t>
            </a:r>
            <a:r>
              <a:rPr lang="en-US" dirty="0"/>
              <a:t>. Make sure to show </a:t>
            </a:r>
            <a:r>
              <a:rPr lang="en-US" dirty="0" smtClean="0"/>
              <a:t>your work </a:t>
            </a:r>
            <a:r>
              <a:rPr lang="en-US" dirty="0"/>
              <a:t>on a separate sheet of paper</a:t>
            </a:r>
            <a:r>
              <a:rPr lang="en-US" dirty="0" smtClean="0"/>
              <a:t>.</a:t>
            </a:r>
          </a:p>
          <a:p>
            <a:r>
              <a:rPr lang="en-US" dirty="0"/>
              <a:t>Line up your note card along </a:t>
            </a:r>
            <a:r>
              <a:rPr lang="en-US" dirty="0" smtClean="0"/>
              <a:t>the hypotenuse</a:t>
            </a:r>
            <a:r>
              <a:rPr lang="en-US" dirty="0"/>
              <a:t>. Trace only </a:t>
            </a:r>
            <a:r>
              <a:rPr lang="en-US" dirty="0" smtClean="0"/>
              <a:t>the bottom </a:t>
            </a:r>
            <a:r>
              <a:rPr lang="en-US" dirty="0"/>
              <a:t>of the note card to </a:t>
            </a:r>
            <a:r>
              <a:rPr lang="en-US" dirty="0" smtClean="0"/>
              <a:t>create another </a:t>
            </a:r>
            <a:r>
              <a:rPr lang="en-US" dirty="0"/>
              <a:t>right angle</a:t>
            </a:r>
            <a:r>
              <a:rPr lang="en-US" dirty="0" smtClean="0"/>
              <a:t>.</a:t>
            </a:r>
          </a:p>
          <a:p>
            <a:r>
              <a:rPr lang="en-US" dirty="0"/>
              <a:t>Draw in the hypotenuse. You </a:t>
            </a:r>
            <a:r>
              <a:rPr lang="en-US" dirty="0" smtClean="0"/>
              <a:t>are on </a:t>
            </a:r>
            <a:r>
              <a:rPr lang="en-US" dirty="0"/>
              <a:t>your way to drawing the </a:t>
            </a:r>
            <a:r>
              <a:rPr lang="en-US" dirty="0" smtClean="0"/>
              <a:t>Wheel of </a:t>
            </a:r>
            <a:r>
              <a:rPr lang="en-US" dirty="0" err="1"/>
              <a:t>Theodorus</a:t>
            </a:r>
            <a:r>
              <a:rPr lang="en-US"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fontScale="90000"/>
          </a:bodyPr>
          <a:lstStyle/>
          <a:p>
            <a:r>
              <a:rPr lang="en-US" dirty="0" smtClean="0">
                <a:solidFill>
                  <a:srgbClr val="FF0000"/>
                </a:solidFill>
              </a:rPr>
              <a:t>FINISHING THE WHEEL</a:t>
            </a:r>
            <a:r>
              <a:rPr lang="en-US" dirty="0" smtClean="0"/>
              <a:t>:</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Continue </a:t>
            </a:r>
            <a:r>
              <a:rPr lang="en-US" dirty="0">
                <a:latin typeface="Arial" pitchFamily="34" charset="0"/>
                <a:cs typeface="Arial" pitchFamily="34" charset="0"/>
              </a:rPr>
              <a:t>making right </a:t>
            </a:r>
            <a:r>
              <a:rPr lang="en-US" dirty="0" smtClean="0">
                <a:latin typeface="Arial" pitchFamily="34" charset="0"/>
                <a:cs typeface="Arial" pitchFamily="34" charset="0"/>
              </a:rPr>
              <a:t>triangles until </a:t>
            </a:r>
            <a:r>
              <a:rPr lang="en-US" dirty="0">
                <a:latin typeface="Arial" pitchFamily="34" charset="0"/>
                <a:cs typeface="Arial" pitchFamily="34" charset="0"/>
              </a:rPr>
              <a:t>you have AT LEAST ten. </a:t>
            </a:r>
            <a:r>
              <a:rPr lang="en-US" dirty="0" smtClean="0">
                <a:latin typeface="Arial" pitchFamily="34" charset="0"/>
                <a:cs typeface="Arial" pitchFamily="34" charset="0"/>
              </a:rPr>
              <a:t>For each </a:t>
            </a:r>
            <a:r>
              <a:rPr lang="en-US" dirty="0">
                <a:latin typeface="Arial" pitchFamily="34" charset="0"/>
                <a:cs typeface="Arial" pitchFamily="34" charset="0"/>
              </a:rPr>
              <a:t>of these ten triangles </a:t>
            </a:r>
            <a:r>
              <a:rPr lang="en-US" dirty="0" smtClean="0">
                <a:latin typeface="Arial" pitchFamily="34" charset="0"/>
                <a:cs typeface="Arial" pitchFamily="34" charset="0"/>
              </a:rPr>
              <a:t>make sure </a:t>
            </a:r>
            <a:r>
              <a:rPr lang="en-US" dirty="0">
                <a:latin typeface="Arial" pitchFamily="34" charset="0"/>
                <a:cs typeface="Arial" pitchFamily="34" charset="0"/>
              </a:rPr>
              <a:t>that you continue to </a:t>
            </a:r>
            <a:r>
              <a:rPr lang="en-US" dirty="0" smtClean="0">
                <a:latin typeface="Arial" pitchFamily="34" charset="0"/>
                <a:cs typeface="Arial" pitchFamily="34" charset="0"/>
              </a:rPr>
              <a:t>show your </a:t>
            </a:r>
            <a:r>
              <a:rPr lang="en-US" dirty="0">
                <a:latin typeface="Arial" pitchFamily="34" charset="0"/>
                <a:cs typeface="Arial" pitchFamily="34" charset="0"/>
              </a:rPr>
              <a:t>work for finding each </a:t>
            </a:r>
            <a:r>
              <a:rPr lang="en-US" dirty="0" smtClean="0">
                <a:latin typeface="Arial" pitchFamily="34" charset="0"/>
                <a:cs typeface="Arial" pitchFamily="34" charset="0"/>
              </a:rPr>
              <a:t>new hypotenuse</a:t>
            </a:r>
            <a:r>
              <a:rPr lang="en-US" dirty="0">
                <a:latin typeface="Arial" pitchFamily="34" charset="0"/>
                <a:cs typeface="Arial" pitchFamily="34" charset="0"/>
              </a:rPr>
              <a:t>. You may make </a:t>
            </a:r>
            <a:r>
              <a:rPr lang="en-US" dirty="0" smtClean="0">
                <a:latin typeface="Arial" pitchFamily="34" charset="0"/>
                <a:cs typeface="Arial" pitchFamily="34" charset="0"/>
              </a:rPr>
              <a:t>more triangles</a:t>
            </a:r>
            <a:r>
              <a:rPr lang="en-US" dirty="0">
                <a:latin typeface="Arial" pitchFamily="34" charset="0"/>
                <a:cs typeface="Arial" pitchFamily="34" charset="0"/>
              </a:rPr>
              <a:t>, but you only need</a:t>
            </a:r>
          </a:p>
          <a:p>
            <a:pPr>
              <a:buNone/>
            </a:pPr>
            <a:r>
              <a:rPr lang="en-US" dirty="0" smtClean="0">
                <a:latin typeface="Arial" pitchFamily="34" charset="0"/>
                <a:cs typeface="Arial" pitchFamily="34" charset="0"/>
              </a:rPr>
              <a:t>   calculations </a:t>
            </a:r>
            <a:r>
              <a:rPr lang="en-US" dirty="0">
                <a:latin typeface="Arial" pitchFamily="34" charset="0"/>
                <a:cs typeface="Arial" pitchFamily="34" charset="0"/>
              </a:rPr>
              <a:t>for the first ten.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303</Words>
  <Application>Microsoft Office PowerPoint</Application>
  <PresentationFormat>On-screen Show (4:3)</PresentationFormat>
  <Paragraphs>42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Sainik School Gopalganj</vt:lpstr>
      <vt:lpstr> Representing real numbers on number line by successive magnification </vt:lpstr>
      <vt:lpstr>Representing real numbers on number line by successive magnification</vt:lpstr>
      <vt:lpstr>Representing real numbers on number line by successive magnification</vt:lpstr>
      <vt:lpstr> Representing real numbers on number line by successive magnification</vt:lpstr>
      <vt:lpstr>How do you draw an irrational number? </vt:lpstr>
      <vt:lpstr>How do you draw an irrational number? </vt:lpstr>
      <vt:lpstr>How do you draw an irrational number? </vt:lpstr>
      <vt:lpstr>FINISHING THE WHEEL: </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NDA</dc:creator>
  <cp:lastModifiedBy>HM</cp:lastModifiedBy>
  <cp:revision>6</cp:revision>
  <dcterms:created xsi:type="dcterms:W3CDTF">2020-03-30T06:28:30Z</dcterms:created>
  <dcterms:modified xsi:type="dcterms:W3CDTF">2020-03-30T07:41:52Z</dcterms:modified>
</cp:coreProperties>
</file>